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81"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7DBB07-072D-4EA4-B630-59DBB73644A0}"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49D5-8E30-4D46-8F39-836860C22357}" type="slidenum">
              <a:rPr lang="en-US" smtClean="0"/>
              <a:t>‹#›</a:t>
            </a:fld>
            <a:endParaRPr lang="en-US"/>
          </a:p>
        </p:txBody>
      </p:sp>
    </p:spTree>
    <p:extLst>
      <p:ext uri="{BB962C8B-B14F-4D97-AF65-F5344CB8AC3E}">
        <p14:creationId xmlns:p14="http://schemas.microsoft.com/office/powerpoint/2010/main" val="3115517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DBB07-072D-4EA4-B630-59DBB73644A0}"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49D5-8E30-4D46-8F39-836860C22357}" type="slidenum">
              <a:rPr lang="en-US" smtClean="0"/>
              <a:t>‹#›</a:t>
            </a:fld>
            <a:endParaRPr lang="en-US"/>
          </a:p>
        </p:txBody>
      </p:sp>
    </p:spTree>
    <p:extLst>
      <p:ext uri="{BB962C8B-B14F-4D97-AF65-F5344CB8AC3E}">
        <p14:creationId xmlns:p14="http://schemas.microsoft.com/office/powerpoint/2010/main" val="2421589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DBB07-072D-4EA4-B630-59DBB73644A0}"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49D5-8E30-4D46-8F39-836860C22357}" type="slidenum">
              <a:rPr lang="en-US" smtClean="0"/>
              <a:t>‹#›</a:t>
            </a:fld>
            <a:endParaRPr lang="en-US"/>
          </a:p>
        </p:txBody>
      </p:sp>
    </p:spTree>
    <p:extLst>
      <p:ext uri="{BB962C8B-B14F-4D97-AF65-F5344CB8AC3E}">
        <p14:creationId xmlns:p14="http://schemas.microsoft.com/office/powerpoint/2010/main" val="3713953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DBB07-072D-4EA4-B630-59DBB73644A0}"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49D5-8E30-4D46-8F39-836860C22357}" type="slidenum">
              <a:rPr lang="en-US" smtClean="0"/>
              <a:t>‹#›</a:t>
            </a:fld>
            <a:endParaRPr lang="en-US"/>
          </a:p>
        </p:txBody>
      </p:sp>
    </p:spTree>
    <p:extLst>
      <p:ext uri="{BB962C8B-B14F-4D97-AF65-F5344CB8AC3E}">
        <p14:creationId xmlns:p14="http://schemas.microsoft.com/office/powerpoint/2010/main" val="3376279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7DBB07-072D-4EA4-B630-59DBB73644A0}"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49D5-8E30-4D46-8F39-836860C22357}" type="slidenum">
              <a:rPr lang="en-US" smtClean="0"/>
              <a:t>‹#›</a:t>
            </a:fld>
            <a:endParaRPr lang="en-US"/>
          </a:p>
        </p:txBody>
      </p:sp>
    </p:spTree>
    <p:extLst>
      <p:ext uri="{BB962C8B-B14F-4D97-AF65-F5344CB8AC3E}">
        <p14:creationId xmlns:p14="http://schemas.microsoft.com/office/powerpoint/2010/main" val="3320682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7DBB07-072D-4EA4-B630-59DBB73644A0}" type="datetimeFigureOut">
              <a:rPr lang="en-US" smtClean="0"/>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49D5-8E30-4D46-8F39-836860C22357}" type="slidenum">
              <a:rPr lang="en-US" smtClean="0"/>
              <a:t>‹#›</a:t>
            </a:fld>
            <a:endParaRPr lang="en-US"/>
          </a:p>
        </p:txBody>
      </p:sp>
    </p:spTree>
    <p:extLst>
      <p:ext uri="{BB962C8B-B14F-4D97-AF65-F5344CB8AC3E}">
        <p14:creationId xmlns:p14="http://schemas.microsoft.com/office/powerpoint/2010/main" val="375247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7DBB07-072D-4EA4-B630-59DBB73644A0}" type="datetimeFigureOut">
              <a:rPr lang="en-US" smtClean="0"/>
              <a:t>10/8/2018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C949D5-8E30-4D46-8F39-836860C22357}" type="slidenum">
              <a:rPr lang="en-US" smtClean="0"/>
              <a:t>‹#›</a:t>
            </a:fld>
            <a:endParaRPr lang="en-US"/>
          </a:p>
        </p:txBody>
      </p:sp>
    </p:spTree>
    <p:extLst>
      <p:ext uri="{BB962C8B-B14F-4D97-AF65-F5344CB8AC3E}">
        <p14:creationId xmlns:p14="http://schemas.microsoft.com/office/powerpoint/2010/main" val="3534939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7DBB07-072D-4EA4-B630-59DBB73644A0}" type="datetimeFigureOut">
              <a:rPr lang="en-US" smtClean="0"/>
              <a:t>10/8/2018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949D5-8E30-4D46-8F39-836860C22357}" type="slidenum">
              <a:rPr lang="en-US" smtClean="0"/>
              <a:t>‹#›</a:t>
            </a:fld>
            <a:endParaRPr lang="en-US"/>
          </a:p>
        </p:txBody>
      </p:sp>
    </p:spTree>
    <p:extLst>
      <p:ext uri="{BB962C8B-B14F-4D97-AF65-F5344CB8AC3E}">
        <p14:creationId xmlns:p14="http://schemas.microsoft.com/office/powerpoint/2010/main" val="1384276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DBB07-072D-4EA4-B630-59DBB73644A0}" type="datetimeFigureOut">
              <a:rPr lang="en-US" smtClean="0"/>
              <a:t>10/8/2018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C949D5-8E30-4D46-8F39-836860C22357}" type="slidenum">
              <a:rPr lang="en-US" smtClean="0"/>
              <a:t>‹#›</a:t>
            </a:fld>
            <a:endParaRPr lang="en-US"/>
          </a:p>
        </p:txBody>
      </p:sp>
    </p:spTree>
    <p:extLst>
      <p:ext uri="{BB962C8B-B14F-4D97-AF65-F5344CB8AC3E}">
        <p14:creationId xmlns:p14="http://schemas.microsoft.com/office/powerpoint/2010/main" val="740291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DBB07-072D-4EA4-B630-59DBB73644A0}" type="datetimeFigureOut">
              <a:rPr lang="en-US" smtClean="0"/>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49D5-8E30-4D46-8F39-836860C22357}" type="slidenum">
              <a:rPr lang="en-US" smtClean="0"/>
              <a:t>‹#›</a:t>
            </a:fld>
            <a:endParaRPr lang="en-US"/>
          </a:p>
        </p:txBody>
      </p:sp>
    </p:spTree>
    <p:extLst>
      <p:ext uri="{BB962C8B-B14F-4D97-AF65-F5344CB8AC3E}">
        <p14:creationId xmlns:p14="http://schemas.microsoft.com/office/powerpoint/2010/main" val="1838506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DBB07-072D-4EA4-B630-59DBB73644A0}" type="datetimeFigureOut">
              <a:rPr lang="en-US" smtClean="0"/>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49D5-8E30-4D46-8F39-836860C22357}" type="slidenum">
              <a:rPr lang="en-US" smtClean="0"/>
              <a:t>‹#›</a:t>
            </a:fld>
            <a:endParaRPr lang="en-US"/>
          </a:p>
        </p:txBody>
      </p:sp>
    </p:spTree>
    <p:extLst>
      <p:ext uri="{BB962C8B-B14F-4D97-AF65-F5344CB8AC3E}">
        <p14:creationId xmlns:p14="http://schemas.microsoft.com/office/powerpoint/2010/main" val="389307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DBB07-072D-4EA4-B630-59DBB73644A0}" type="datetimeFigureOut">
              <a:rPr lang="en-US" smtClean="0"/>
              <a:t>10/8/2018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949D5-8E30-4D46-8F39-836860C22357}" type="slidenum">
              <a:rPr lang="en-US" smtClean="0"/>
              <a:t>‹#›</a:t>
            </a:fld>
            <a:endParaRPr lang="en-US"/>
          </a:p>
        </p:txBody>
      </p:sp>
    </p:spTree>
    <p:extLst>
      <p:ext uri="{BB962C8B-B14F-4D97-AF65-F5344CB8AC3E}">
        <p14:creationId xmlns:p14="http://schemas.microsoft.com/office/powerpoint/2010/main" val="743451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Exercise 5</a:t>
            </a:r>
            <a:endParaRPr lang="en-US" dirty="0"/>
          </a:p>
        </p:txBody>
      </p:sp>
      <p:sp>
        <p:nvSpPr>
          <p:cNvPr id="3" name="Subtitle 2"/>
          <p:cNvSpPr>
            <a:spLocks noGrp="1"/>
          </p:cNvSpPr>
          <p:nvPr>
            <p:ph type="subTitle" idx="1"/>
          </p:nvPr>
        </p:nvSpPr>
        <p:spPr/>
        <p:txBody>
          <a:bodyPr/>
          <a:lstStyle/>
          <a:p>
            <a:r>
              <a:rPr lang="en-US" dirty="0" smtClean="0"/>
              <a:t>The </a:t>
            </a:r>
            <a:r>
              <a:rPr lang="en-US" dirty="0" err="1" smtClean="0"/>
              <a:t>Protists</a:t>
            </a:r>
            <a:endParaRPr lang="en-US" dirty="0"/>
          </a:p>
        </p:txBody>
      </p:sp>
    </p:spTree>
    <p:extLst>
      <p:ext uri="{BB962C8B-B14F-4D97-AF65-F5344CB8AC3E}">
        <p14:creationId xmlns:p14="http://schemas.microsoft.com/office/powerpoint/2010/main" val="1731838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a:t>
            </a:r>
            <a:r>
              <a:rPr lang="en-US" i="1" dirty="0" smtClean="0"/>
              <a:t>Amoeba</a:t>
            </a:r>
            <a:r>
              <a:rPr lang="en-US" dirty="0" smtClean="0"/>
              <a:t> 100X</a:t>
            </a:r>
            <a:endParaRPr lang="en-US" i="1" dirty="0"/>
          </a:p>
        </p:txBody>
      </p:sp>
      <p:pic>
        <p:nvPicPr>
          <p:cNvPr id="13314" name="Picture 2" descr="C:\Users\djokine\Documents\111-112 Manual\website 111\Protists\Amoeba 100X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1166" t="884" r="2041" b="2906"/>
          <a:stretch/>
        </p:blipFill>
        <p:spPr bwMode="auto">
          <a:xfrm>
            <a:off x="1371600" y="1371600"/>
            <a:ext cx="63246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03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Paramecium</a:t>
            </a:r>
            <a:r>
              <a:rPr lang="en-US" dirty="0" smtClean="0"/>
              <a:t> 400X</a:t>
            </a:r>
            <a:endParaRPr lang="en-US" i="1" dirty="0"/>
          </a:p>
        </p:txBody>
      </p:sp>
      <p:pic>
        <p:nvPicPr>
          <p:cNvPr id="14338" name="Picture 2" descr="C:\Users\djokine\Documents\111-112 Manual\website 111\Protists\Paramecium1 400X.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1731" t="1488" r="1839" b="1786"/>
          <a:stretch/>
        </p:blipFill>
        <p:spPr bwMode="auto">
          <a:xfrm>
            <a:off x="1524000" y="1447800"/>
            <a:ext cx="61722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235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a:t>
            </a:r>
            <a:r>
              <a:rPr lang="en-US" i="1" dirty="0" smtClean="0"/>
              <a:t>Paramecium</a:t>
            </a:r>
            <a:r>
              <a:rPr lang="en-US" dirty="0" smtClean="0"/>
              <a:t> </a:t>
            </a:r>
            <a:r>
              <a:rPr lang="en-US" dirty="0"/>
              <a:t>1</a:t>
            </a:r>
            <a:r>
              <a:rPr lang="en-US" dirty="0" smtClean="0"/>
              <a:t>00X</a:t>
            </a:r>
            <a:endParaRPr lang="en-US" i="1" dirty="0"/>
          </a:p>
        </p:txBody>
      </p:sp>
      <p:pic>
        <p:nvPicPr>
          <p:cNvPr id="15362" name="Picture 2" descr="C:\Users\djokine\Documents\111-112 Manual\website 111\Protists\Paramecium 100X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215" t="1520" r="2736" b="4255"/>
          <a:stretch/>
        </p:blipFill>
        <p:spPr bwMode="auto">
          <a:xfrm>
            <a:off x="1752600" y="1524000"/>
            <a:ext cx="60198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218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a:t>
            </a:r>
            <a:r>
              <a:rPr lang="en-US" i="1" dirty="0" smtClean="0"/>
              <a:t>Paramecium</a:t>
            </a:r>
            <a:r>
              <a:rPr lang="en-US" dirty="0" smtClean="0"/>
              <a:t> 400X</a:t>
            </a:r>
            <a:endParaRPr lang="en-US" i="1" dirty="0"/>
          </a:p>
        </p:txBody>
      </p:sp>
      <p:pic>
        <p:nvPicPr>
          <p:cNvPr id="16386" name="Picture 2" descr="C:\Users\djokine\Documents\111-112 Manual\website 111\Protists\Paramecium 400X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212" t="1515" r="1819" b="1515"/>
          <a:stretch/>
        </p:blipFill>
        <p:spPr bwMode="auto">
          <a:xfrm>
            <a:off x="1524000" y="1524000"/>
            <a:ext cx="60960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279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Paramecium</a:t>
            </a:r>
            <a:r>
              <a:rPr lang="en-US" dirty="0" smtClean="0"/>
              <a:t> Feeding 400X</a:t>
            </a:r>
            <a:endParaRPr lang="en-US" i="1" dirty="0"/>
          </a:p>
        </p:txBody>
      </p:sp>
      <p:pic>
        <p:nvPicPr>
          <p:cNvPr id="17410" name="Picture 2" descr="C:\Users\djokine\Documents\111-112 Manual\website 111\Protists\Paramecium food 400X4.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817" t="1440" r="1354" b="2018"/>
          <a:stretch/>
        </p:blipFill>
        <p:spPr bwMode="auto">
          <a:xfrm>
            <a:off x="1447799" y="1447800"/>
            <a:ext cx="6400801"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396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Foraminifera</a:t>
            </a:r>
            <a:r>
              <a:rPr lang="en-US" dirty="0" smtClean="0"/>
              <a:t> Tests 40X</a:t>
            </a:r>
            <a:endParaRPr lang="en-US" i="1" dirty="0"/>
          </a:p>
        </p:txBody>
      </p:sp>
      <p:pic>
        <p:nvPicPr>
          <p:cNvPr id="18434" name="Picture 2" descr="C:\Users\djokine\Documents\111-112 Manual\website 111\Protists\Foramnifera 40X.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rcRect l="1202" t="1501" r="1501" b="2402"/>
          <a:stretch/>
        </p:blipFill>
        <p:spPr bwMode="auto">
          <a:xfrm>
            <a:off x="1447800" y="1447800"/>
            <a:ext cx="61722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81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Foraminifera</a:t>
            </a:r>
            <a:r>
              <a:rPr lang="en-US" dirty="0" smtClean="0"/>
              <a:t> Tests 100X</a:t>
            </a:r>
            <a:endParaRPr lang="en-US" i="1" dirty="0"/>
          </a:p>
        </p:txBody>
      </p:sp>
      <p:pic>
        <p:nvPicPr>
          <p:cNvPr id="19458" name="Picture 2" descr="C:\Users\djokine\Documents\111-112 Manual\website 111\Protists\Foramnifera1 100X.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1628" t="1429" r="1230" b="1429"/>
          <a:stretch/>
        </p:blipFill>
        <p:spPr bwMode="auto">
          <a:xfrm>
            <a:off x="1371599" y="1295400"/>
            <a:ext cx="6477001"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473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Water Mold</a:t>
            </a:r>
            <a:endParaRPr lang="en-US" dirty="0"/>
          </a:p>
        </p:txBody>
      </p:sp>
      <p:pic>
        <p:nvPicPr>
          <p:cNvPr id="20482" name="Picture 2" descr="C:\Users\djokine\Documents\111-112 Manual\website 111\Protists\Watermold zoosporangia 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1090" t="1091" r="1819" b="2909"/>
          <a:stretch/>
        </p:blipFill>
        <p:spPr bwMode="auto">
          <a:xfrm>
            <a:off x="1066800" y="1371600"/>
            <a:ext cx="67818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478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Saprolegnia</a:t>
            </a:r>
            <a:r>
              <a:rPr lang="en-US" dirty="0" smtClean="0"/>
              <a:t> Zoosporangium 100X</a:t>
            </a:r>
            <a:endParaRPr lang="en-US" i="1" dirty="0"/>
          </a:p>
        </p:txBody>
      </p:sp>
      <p:pic>
        <p:nvPicPr>
          <p:cNvPr id="21506" name="Picture 2" descr="C:\Users\djokine\Documents\111-112 Manual\website 111\Protists\Saprolegnia 100X4.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1136" t="818" r="1136" b="2592"/>
          <a:stretch/>
        </p:blipFill>
        <p:spPr bwMode="auto">
          <a:xfrm>
            <a:off x="1295400" y="1295399"/>
            <a:ext cx="6553200" cy="518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425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Saprolegnia</a:t>
            </a:r>
            <a:r>
              <a:rPr lang="en-US" dirty="0" smtClean="0"/>
              <a:t> </a:t>
            </a:r>
            <a:r>
              <a:rPr lang="en-US" dirty="0" err="1" smtClean="0"/>
              <a:t>Oogonia</a:t>
            </a:r>
            <a:r>
              <a:rPr lang="en-US" dirty="0" smtClean="0"/>
              <a:t> 100X</a:t>
            </a:r>
            <a:endParaRPr lang="en-US" i="1" dirty="0"/>
          </a:p>
        </p:txBody>
      </p:sp>
      <p:pic>
        <p:nvPicPr>
          <p:cNvPr id="22530" name="Picture 2" descr="C:\Users\djokine\Documents\111-112 Manual\website 111\Protists\Saprolegnia 100X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463" t="1437" r="836" b="2299"/>
          <a:stretch/>
        </p:blipFill>
        <p:spPr bwMode="auto">
          <a:xfrm>
            <a:off x="1447800" y="1447800"/>
            <a:ext cx="64770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225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78562"/>
          </a:xfrm>
        </p:spPr>
        <p:txBody>
          <a:bodyPr>
            <a:normAutofit/>
          </a:bodyPr>
          <a:lstStyle/>
          <a:p>
            <a:pPr algn="l"/>
            <a:r>
              <a:rPr lang="en-US" sz="2000" dirty="0"/>
              <a:t>In this lab exercise, you observed the wide diversity of </a:t>
            </a:r>
            <a:r>
              <a:rPr lang="en-US" sz="2000" dirty="0" err="1"/>
              <a:t>protistans</a:t>
            </a:r>
            <a:r>
              <a:rPr lang="en-US" sz="2000" dirty="0"/>
              <a:t>. As you observe the organisms on this </a:t>
            </a:r>
            <a:r>
              <a:rPr lang="en-US" sz="2000" dirty="0" smtClean="0"/>
              <a:t>page. Classification of this group has been changing and studying them together is a matter of convenience, not an indication of evolutionary relationships. </a:t>
            </a:r>
            <a:br>
              <a:rPr lang="en-US" sz="2000" dirty="0" smtClean="0"/>
            </a:br>
            <a:r>
              <a:rPr lang="en-US" sz="2000" dirty="0"/>
              <a:t/>
            </a:r>
            <a:br>
              <a:rPr lang="en-US" sz="2000" dirty="0"/>
            </a:br>
            <a:r>
              <a:rPr lang="en-US" sz="2000" dirty="0" smtClean="0"/>
              <a:t>Notice the great diversity in this group. Some are autotrophs, some are heterotrophs whose characteristics make them more “animal-like”, others are more “fungus-like” and some cause disease in humans. Consult </a:t>
            </a:r>
            <a:r>
              <a:rPr lang="en-US" sz="2000" dirty="0"/>
              <a:t>your lab manual for the </a:t>
            </a:r>
            <a:r>
              <a:rPr lang="en-US" sz="2000" dirty="0" smtClean="0"/>
              <a:t>role of each in its environment, the structures </a:t>
            </a:r>
            <a:r>
              <a:rPr lang="en-US" sz="2000" dirty="0"/>
              <a:t>that you will need to recognize on each </a:t>
            </a:r>
            <a:r>
              <a:rPr lang="en-US" sz="2000" dirty="0" smtClean="0"/>
              <a:t>specimen, and their functions.  </a:t>
            </a:r>
            <a:br>
              <a:rPr lang="en-US" sz="2000" dirty="0" smtClean="0"/>
            </a:br>
            <a:r>
              <a:rPr lang="en-US" sz="2000" dirty="0"/>
              <a:t/>
            </a:r>
            <a:br>
              <a:rPr lang="en-US" sz="2000" dirty="0"/>
            </a:br>
            <a:endParaRPr lang="en-US" sz="2000" dirty="0"/>
          </a:p>
        </p:txBody>
      </p:sp>
    </p:spTree>
    <p:extLst>
      <p:ext uri="{BB962C8B-B14F-4D97-AF65-F5344CB8AC3E}">
        <p14:creationId xmlns:p14="http://schemas.microsoft.com/office/powerpoint/2010/main" val="3607314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Trypanosoma</a:t>
            </a:r>
            <a:r>
              <a:rPr lang="en-US" dirty="0" smtClean="0"/>
              <a:t> 400X</a:t>
            </a:r>
            <a:endParaRPr lang="en-US" i="1" dirty="0"/>
          </a:p>
        </p:txBody>
      </p:sp>
      <p:pic>
        <p:nvPicPr>
          <p:cNvPr id="23554" name="Picture 2" descr="C:\Users\djokine\Documents\111-112 Manual\website 111\Protists\Trypanosome2 400X.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130" t="1413" r="1696" b="1130"/>
          <a:stretch/>
        </p:blipFill>
        <p:spPr bwMode="auto">
          <a:xfrm>
            <a:off x="1295400" y="1371600"/>
            <a:ext cx="65532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690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Diatom Shells 100X</a:t>
            </a:r>
            <a:endParaRPr lang="en-US" dirty="0"/>
          </a:p>
        </p:txBody>
      </p:sp>
      <p:pic>
        <p:nvPicPr>
          <p:cNvPr id="2050" name="Picture 2" descr="C:\Users\djokine\Documents\111-112 Manual\website 111\Protists\Diatoms2 100X.jpg"/>
          <p:cNvPicPr>
            <a:picLocks noChangeAspect="1" noChangeArrowheads="1"/>
          </p:cNvPicPr>
          <p:nvPr/>
        </p:nvPicPr>
        <p:blipFill rotWithShape="1">
          <a:blip r:embed="rId2">
            <a:extLst>
              <a:ext uri="{28A0092B-C50C-407E-A947-70E740481C1C}">
                <a14:useLocalDpi xmlns:a14="http://schemas.microsoft.com/office/drawing/2010/main" val="0"/>
              </a:ext>
            </a:extLst>
          </a:blip>
          <a:srcRect l="221" t="810" r="1999" b="2858"/>
          <a:stretch/>
        </p:blipFill>
        <p:spPr bwMode="auto">
          <a:xfrm>
            <a:off x="1329179" y="1338606"/>
            <a:ext cx="6519422" cy="5138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300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Diatom Shells 400X</a:t>
            </a:r>
            <a:endParaRPr lang="en-US" dirty="0"/>
          </a:p>
        </p:txBody>
      </p:sp>
      <p:pic>
        <p:nvPicPr>
          <p:cNvPr id="3074" name="Picture 2" descr="C:\Users\djokine\Documents\111-112 Manual\website 111\Protists\Diatoms 1 400X.jpg"/>
          <p:cNvPicPr>
            <a:picLocks noChangeAspect="1" noChangeArrowheads="1"/>
          </p:cNvPicPr>
          <p:nvPr/>
        </p:nvPicPr>
        <p:blipFill rotWithShape="1">
          <a:blip r:embed="rId2">
            <a:extLst>
              <a:ext uri="{28A0092B-C50C-407E-A947-70E740481C1C}">
                <a14:useLocalDpi xmlns:a14="http://schemas.microsoft.com/office/drawing/2010/main" val="0"/>
              </a:ext>
            </a:extLst>
          </a:blip>
          <a:srcRect l="1509" t="1793" r="2264" b="1981"/>
          <a:stretch/>
        </p:blipFill>
        <p:spPr bwMode="auto">
          <a:xfrm>
            <a:off x="1371600" y="1371600"/>
            <a:ext cx="64770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985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Diatom Shells 400X</a:t>
            </a:r>
            <a:endParaRPr lang="en-US" dirty="0"/>
          </a:p>
        </p:txBody>
      </p:sp>
      <p:pic>
        <p:nvPicPr>
          <p:cNvPr id="4098" name="Picture 2" descr="C:\Users\djokine\Documents\111-112 Manual\website 111\Protists\Diatoms2 400X.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121" t="1400" r="1400" b="1961"/>
          <a:stretch/>
        </p:blipFill>
        <p:spPr bwMode="auto">
          <a:xfrm>
            <a:off x="1219200" y="1295400"/>
            <a:ext cx="66294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77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Diatom Shells 400X</a:t>
            </a:r>
            <a:endParaRPr lang="en-US" dirty="0"/>
          </a:p>
        </p:txBody>
      </p:sp>
      <p:pic>
        <p:nvPicPr>
          <p:cNvPr id="5122" name="Picture 2" descr="C:\Users\djokine\Documents\111-112 Manual\website 111\Protists\Diatoms3 400X.jpg"/>
          <p:cNvPicPr>
            <a:picLocks noChangeAspect="1" noChangeArrowheads="1"/>
          </p:cNvPicPr>
          <p:nvPr/>
        </p:nvPicPr>
        <p:blipFill rotWithShape="1">
          <a:blip r:embed="rId2">
            <a:extLst>
              <a:ext uri="{28A0092B-C50C-407E-A947-70E740481C1C}">
                <a14:useLocalDpi xmlns:a14="http://schemas.microsoft.com/office/drawing/2010/main" val="0"/>
              </a:ext>
            </a:extLst>
          </a:blip>
          <a:srcRect l="1162" t="1453" r="1162" b="1163"/>
          <a:stretch/>
        </p:blipFill>
        <p:spPr bwMode="auto">
          <a:xfrm>
            <a:off x="1371600" y="1371600"/>
            <a:ext cx="64008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389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Volvox</a:t>
            </a:r>
            <a:r>
              <a:rPr lang="en-US" dirty="0" smtClean="0"/>
              <a:t> 40X</a:t>
            </a:r>
            <a:endParaRPr lang="en-US" i="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587" t="2146" r="1153" b="2146"/>
          <a:stretch/>
        </p:blipFill>
        <p:spPr>
          <a:xfrm>
            <a:off x="1447800" y="1417638"/>
            <a:ext cx="6391275" cy="5029200"/>
          </a:xfrm>
          <a:prstGeom prst="rect">
            <a:avLst/>
          </a:prstGeom>
        </p:spPr>
      </p:pic>
    </p:spTree>
    <p:extLst>
      <p:ext uri="{BB962C8B-B14F-4D97-AF65-F5344CB8AC3E}">
        <p14:creationId xmlns:p14="http://schemas.microsoft.com/office/powerpoint/2010/main" val="3442735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Euglena</a:t>
            </a:r>
            <a:r>
              <a:rPr lang="en-US" dirty="0" smtClean="0"/>
              <a:t> 1000X</a:t>
            </a:r>
            <a:endParaRPr lang="en-US" i="1" dirty="0"/>
          </a:p>
        </p:txBody>
      </p:sp>
      <p:pic>
        <p:nvPicPr>
          <p:cNvPr id="11268" name="Picture 4" descr="http://www.luc.edu/biology/111/euglena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43000" y="1295400"/>
            <a:ext cx="6781800" cy="5424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287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Amoeba</a:t>
            </a:r>
            <a:r>
              <a:rPr lang="en-US" dirty="0" smtClean="0"/>
              <a:t> 100X</a:t>
            </a:r>
            <a:endParaRPr lang="en-US" i="1" dirty="0"/>
          </a:p>
        </p:txBody>
      </p:sp>
      <p:pic>
        <p:nvPicPr>
          <p:cNvPr id="12290" name="Picture 2" descr="C:\Users\djokine\Documents\111-112 Manual\website 111\Protists\Amoeba 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3614" t="4518" r="3614" b="3615"/>
          <a:stretch/>
        </p:blipFill>
        <p:spPr bwMode="auto">
          <a:xfrm>
            <a:off x="1600200" y="1828800"/>
            <a:ext cx="58674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29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99</Words>
  <Application>Microsoft Office PowerPoint</Application>
  <PresentationFormat>On-screen Show (4:3)</PresentationFormat>
  <Paragraphs>21</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Exercise 5</vt:lpstr>
      <vt:lpstr>In this lab exercise, you observed the wide diversity of protistans. As you observe the organisms on this page. Classification of this group has been changing and studying them together is a matter of convenience, not an indication of evolutionary relationships.   Notice the great diversity in this group. Some are autotrophs, some are heterotrophs whose characteristics make them more “animal-like”, others are more “fungus-like” and some cause disease in humans. Consult your lab manual for the role of each in its environment, the structures that you will need to recognize on each specimen, and their functions.    </vt:lpstr>
      <vt:lpstr>Diatom Shells 100X</vt:lpstr>
      <vt:lpstr>Diatom Shells 400X</vt:lpstr>
      <vt:lpstr>Diatom Shells 400X</vt:lpstr>
      <vt:lpstr>Diatom Shells 400X</vt:lpstr>
      <vt:lpstr>Volvox 40X</vt:lpstr>
      <vt:lpstr>Euglena 1000X</vt:lpstr>
      <vt:lpstr>Amoeba 100X</vt:lpstr>
      <vt:lpstr>Live Amoeba 100X</vt:lpstr>
      <vt:lpstr>Paramecium 400X</vt:lpstr>
      <vt:lpstr>Live Paramecium 100X</vt:lpstr>
      <vt:lpstr>Live Paramecium 400X</vt:lpstr>
      <vt:lpstr>Paramecium Feeding 400X</vt:lpstr>
      <vt:lpstr>Foraminifera Tests 40X</vt:lpstr>
      <vt:lpstr>Foraminifera Tests 100X</vt:lpstr>
      <vt:lpstr>Live Water Mold</vt:lpstr>
      <vt:lpstr>Saprolegnia Zoosporangium 100X</vt:lpstr>
      <vt:lpstr>Saprolegnia Oogonia 100X</vt:lpstr>
      <vt:lpstr>Trypanosoma 400X</vt:lpstr>
    </vt:vector>
  </TitlesOfParts>
  <Company>Loyola University Chicago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5</dc:title>
  <dc:creator>Jokinen, Diane</dc:creator>
  <cp:lastModifiedBy>Jokinen, Diane</cp:lastModifiedBy>
  <cp:revision>9</cp:revision>
  <dcterms:created xsi:type="dcterms:W3CDTF">2016-07-21T18:15:41Z</dcterms:created>
  <dcterms:modified xsi:type="dcterms:W3CDTF">2018-10-08T16:21:39Z</dcterms:modified>
</cp:coreProperties>
</file>